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8" r:id="rId6"/>
    <p:sldId id="281" r:id="rId7"/>
    <p:sldId id="268" r:id="rId8"/>
    <p:sldId id="269" r:id="rId9"/>
    <p:sldId id="271" r:id="rId10"/>
    <p:sldId id="279" r:id="rId11"/>
    <p:sldId id="270" r:id="rId12"/>
    <p:sldId id="274" r:id="rId13"/>
    <p:sldId id="273" r:id="rId14"/>
    <p:sldId id="280" r:id="rId15"/>
    <p:sldId id="276" r:id="rId16"/>
    <p:sldId id="272" r:id="rId17"/>
    <p:sldId id="265" r:id="rId18"/>
  </p:sldIdLst>
  <p:sldSz cx="18288000" cy="10287000"/>
  <p:notesSz cx="6858000" cy="9144000"/>
  <p:embeddedFontLst>
    <p:embeddedFont>
      <p:font typeface="Open Sans" panose="020B0606030504020204" pitchFamily="34" charset="0"/>
      <p:regular r:id="rId20"/>
    </p:embeddedFont>
    <p:embeddedFont>
      <p:font typeface="Montserrat Bold" panose="020B0604020202020204" charset="0"/>
      <p:regular r:id="rId21"/>
    </p:embeddedFont>
    <p:embeddedFont>
      <p:font typeface="B Nazanin" panose="00000400000000000000" pitchFamily="2" charset="-78"/>
      <p:regular r:id="rId22"/>
      <p:bold r:id="rId23"/>
    </p:embeddedFont>
    <p:embeddedFont>
      <p:font typeface="Open Sans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C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3CCA6-37BB-49D8-B0FA-7FF1A602370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AD68E-8896-4806-8210-EF936C15D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68E-8896-4806-8210-EF936C15D5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68E-8896-4806-8210-EF936C15D5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68E-8896-4806-8210-EF936C15D5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1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68E-8896-4806-8210-EF936C15D5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38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68E-8896-4806-8210-EF936C15D5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3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AD68E-8896-4806-8210-EF936C15D5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fif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634893">
            <a:off x="4527096" y="-253142"/>
            <a:ext cx="2593626" cy="3401476"/>
          </a:xfrm>
          <a:custGeom>
            <a:avLst/>
            <a:gdLst/>
            <a:ahLst/>
            <a:cxnLst/>
            <a:rect l="l" t="t" r="r" b="b"/>
            <a:pathLst>
              <a:path w="2593626" h="3401476">
                <a:moveTo>
                  <a:pt x="0" y="0"/>
                </a:moveTo>
                <a:lnTo>
                  <a:pt x="2593626" y="0"/>
                </a:lnTo>
                <a:lnTo>
                  <a:pt x="2593626" y="3401476"/>
                </a:lnTo>
                <a:lnTo>
                  <a:pt x="0" y="3401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91675" y="952500"/>
            <a:ext cx="16230600" cy="424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85"/>
              </a:lnSpc>
            </a:pPr>
            <a:r>
              <a:rPr lang="fa-IR" sz="131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دستیار گل و گیاه من</a:t>
            </a:r>
            <a:endParaRPr lang="en-US" sz="131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sp>
        <p:nvSpPr>
          <p:cNvPr id="14" name="Freeform 14"/>
          <p:cNvSpPr/>
          <p:nvPr/>
        </p:nvSpPr>
        <p:spPr>
          <a:xfrm rot="5400000" flipH="1">
            <a:off x="14887151" y="6715550"/>
            <a:ext cx="2627174" cy="3445475"/>
          </a:xfrm>
          <a:custGeom>
            <a:avLst/>
            <a:gdLst/>
            <a:ahLst/>
            <a:cxnLst/>
            <a:rect l="l" t="t" r="r" b="b"/>
            <a:pathLst>
              <a:path w="2627174" h="3445475">
                <a:moveTo>
                  <a:pt x="2627174" y="0"/>
                </a:moveTo>
                <a:lnTo>
                  <a:pt x="0" y="0"/>
                </a:lnTo>
                <a:lnTo>
                  <a:pt x="0" y="3445474"/>
                </a:lnTo>
                <a:lnTo>
                  <a:pt x="2627174" y="3445474"/>
                </a:lnTo>
                <a:lnTo>
                  <a:pt x="262717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 flipH="1">
            <a:off x="12022620" y="1723597"/>
            <a:ext cx="1409440" cy="1848446"/>
          </a:xfrm>
          <a:custGeom>
            <a:avLst/>
            <a:gdLst/>
            <a:ahLst/>
            <a:cxnLst/>
            <a:rect l="l" t="t" r="r" b="b"/>
            <a:pathLst>
              <a:path w="1409440" h="1848446">
                <a:moveTo>
                  <a:pt x="1409440" y="0"/>
                </a:moveTo>
                <a:lnTo>
                  <a:pt x="0" y="0"/>
                </a:lnTo>
                <a:lnTo>
                  <a:pt x="0" y="1848446"/>
                </a:lnTo>
                <a:lnTo>
                  <a:pt x="1409440" y="1848446"/>
                </a:lnTo>
                <a:lnTo>
                  <a:pt x="140944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634893">
            <a:off x="1279859" y="7725250"/>
            <a:ext cx="1278244" cy="1676385"/>
          </a:xfrm>
          <a:custGeom>
            <a:avLst/>
            <a:gdLst/>
            <a:ahLst/>
            <a:cxnLst/>
            <a:rect l="l" t="t" r="r" b="b"/>
            <a:pathLst>
              <a:path w="1278244" h="1676385">
                <a:moveTo>
                  <a:pt x="0" y="0"/>
                </a:moveTo>
                <a:lnTo>
                  <a:pt x="1278243" y="0"/>
                </a:lnTo>
                <a:lnTo>
                  <a:pt x="1278243" y="1676385"/>
                </a:lnTo>
                <a:lnTo>
                  <a:pt x="0" y="1676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3994027" y="5985200"/>
            <a:ext cx="10407773" cy="148900"/>
            <a:chOff x="0" y="12700"/>
            <a:chExt cx="12717263" cy="0"/>
          </a:xfrm>
        </p:grpSpPr>
        <p:sp>
          <p:nvSpPr>
            <p:cNvPr id="19" name="AutoShape 19"/>
            <p:cNvSpPr/>
            <p:nvPr/>
          </p:nvSpPr>
          <p:spPr>
            <a:xfrm>
              <a:off x="10625832" y="12700"/>
              <a:ext cx="2091431" cy="0"/>
            </a:xfrm>
            <a:prstGeom prst="line">
              <a:avLst/>
            </a:prstGeom>
            <a:ln w="25400" cap="flat">
              <a:solidFill>
                <a:srgbClr val="6BC83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12700"/>
              <a:ext cx="1888232" cy="0"/>
            </a:xfrm>
            <a:prstGeom prst="line">
              <a:avLst/>
            </a:prstGeom>
            <a:ln w="25400" cap="flat">
              <a:solidFill>
                <a:srgbClr val="6BC83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21"/>
          <p:cNvSpPr txBox="1"/>
          <p:nvPr/>
        </p:nvSpPr>
        <p:spPr>
          <a:xfrm>
            <a:off x="5423955" y="5600700"/>
            <a:ext cx="71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6BC83F"/>
                </a:solidFill>
                <a:cs typeface="B Nazanin" panose="00000400000000000000" pitchFamily="2" charset="-78"/>
              </a:rPr>
              <a:t>پروژه درس هوش مصنوعی  -  دکتر ذبیحی‌فر</a:t>
            </a:r>
            <a:endParaRPr lang="en-US" sz="3600" dirty="0">
              <a:solidFill>
                <a:srgbClr val="6BC83F"/>
              </a:solidFill>
              <a:cs typeface="B Nazanin" panose="00000400000000000000" pitchFamily="2" charset="-78"/>
            </a:endParaRPr>
          </a:p>
        </p:txBody>
      </p:sp>
      <p:grpSp>
        <p:nvGrpSpPr>
          <p:cNvPr id="23" name="Group 18"/>
          <p:cNvGrpSpPr/>
          <p:nvPr/>
        </p:nvGrpSpPr>
        <p:grpSpPr>
          <a:xfrm>
            <a:off x="4648202" y="6903727"/>
            <a:ext cx="8915398" cy="449573"/>
            <a:chOff x="1" y="12700"/>
            <a:chExt cx="12717264" cy="0"/>
          </a:xfrm>
        </p:grpSpPr>
        <p:sp>
          <p:nvSpPr>
            <p:cNvPr id="24" name="AutoShape 19"/>
            <p:cNvSpPr/>
            <p:nvPr/>
          </p:nvSpPr>
          <p:spPr>
            <a:xfrm>
              <a:off x="11515634" y="12700"/>
              <a:ext cx="1201631" cy="0"/>
            </a:xfrm>
            <a:prstGeom prst="line">
              <a:avLst/>
            </a:prstGeom>
            <a:ln w="25400" cap="flat">
              <a:solidFill>
                <a:srgbClr val="6BC83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0"/>
            <p:cNvSpPr/>
            <p:nvPr/>
          </p:nvSpPr>
          <p:spPr>
            <a:xfrm>
              <a:off x="1" y="12700"/>
              <a:ext cx="1201631" cy="0"/>
            </a:xfrm>
            <a:prstGeom prst="line">
              <a:avLst/>
            </a:prstGeom>
            <a:ln w="25400" cap="flat">
              <a:solidFill>
                <a:srgbClr val="6BC83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6" name="TextBox 25"/>
          <p:cNvSpPr txBox="1"/>
          <p:nvPr/>
        </p:nvSpPr>
        <p:spPr>
          <a:xfrm>
            <a:off x="5423955" y="6503193"/>
            <a:ext cx="716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6BC83F"/>
                </a:solidFill>
                <a:cs typeface="B Nazanin" panose="00000400000000000000" pitchFamily="2" charset="-78"/>
              </a:rPr>
              <a:t>دانشجویان: امین علیزاده - علیرضا مصطفایی</a:t>
            </a:r>
            <a:endParaRPr lang="en-US" sz="3600" dirty="0">
              <a:solidFill>
                <a:srgbClr val="6BC83F"/>
              </a:solidFill>
              <a:cs typeface="B Nazanin" panose="00000400000000000000" pitchFamily="2" charset="-78"/>
            </a:endParaRPr>
          </a:p>
        </p:txBody>
      </p:sp>
      <p:grpSp>
        <p:nvGrpSpPr>
          <p:cNvPr id="27" name="Group 18"/>
          <p:cNvGrpSpPr/>
          <p:nvPr/>
        </p:nvGrpSpPr>
        <p:grpSpPr>
          <a:xfrm flipV="1">
            <a:off x="7004517" y="7786340"/>
            <a:ext cx="4278963" cy="45719"/>
            <a:chOff x="3462265" y="12700"/>
            <a:chExt cx="9254998" cy="0"/>
          </a:xfrm>
        </p:grpSpPr>
        <p:sp>
          <p:nvSpPr>
            <p:cNvPr id="28" name="AutoShape 19"/>
            <p:cNvSpPr/>
            <p:nvPr/>
          </p:nvSpPr>
          <p:spPr>
            <a:xfrm>
              <a:off x="10766753" y="12700"/>
              <a:ext cx="1950510" cy="0"/>
            </a:xfrm>
            <a:prstGeom prst="line">
              <a:avLst/>
            </a:prstGeom>
            <a:ln w="25400" cap="flat">
              <a:solidFill>
                <a:srgbClr val="6BC83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0"/>
            <p:cNvSpPr/>
            <p:nvPr/>
          </p:nvSpPr>
          <p:spPr>
            <a:xfrm>
              <a:off x="3462265" y="12700"/>
              <a:ext cx="1728233" cy="0"/>
            </a:xfrm>
            <a:prstGeom prst="line">
              <a:avLst/>
            </a:prstGeom>
            <a:ln w="25400" cap="flat">
              <a:solidFill>
                <a:srgbClr val="6BC83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0" name="TextBox 29"/>
          <p:cNvSpPr txBox="1"/>
          <p:nvPr/>
        </p:nvSpPr>
        <p:spPr>
          <a:xfrm>
            <a:off x="7537393" y="7492603"/>
            <a:ext cx="3110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6BC83F"/>
                </a:solidFill>
                <a:cs typeface="B Nazanin" panose="00000400000000000000" pitchFamily="2" charset="-78"/>
              </a:rPr>
              <a:t>پاییز 1403</a:t>
            </a:r>
            <a:endParaRPr lang="en-US" sz="3600" dirty="0">
              <a:solidFill>
                <a:srgbClr val="6BC83F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0" y="1257300"/>
            <a:ext cx="899562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7200" b="1" dirty="0">
                <a:solidFill>
                  <a:srgbClr val="6BC83F"/>
                </a:solidFill>
                <a:latin typeface="Montserrat Bold"/>
                <a:ea typeface="Montserrat Bold"/>
                <a:sym typeface="Montserrat Bold"/>
              </a:rPr>
              <a:t>مجموعه داده مورد استفاده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32971" y="3418114"/>
            <a:ext cx="3204422" cy="373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معرفی</a:t>
            </a:r>
          </a:p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ویژگی‌ها</a:t>
            </a:r>
          </a:p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مزایا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97400" y="26223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4418" y="9419144"/>
            <a:ext cx="7416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https://www.kaggle.com/datasets/moltean/fruits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6250" t="10000" r="913" b="11481"/>
          <a:stretch/>
        </p:blipFill>
        <p:spPr>
          <a:xfrm>
            <a:off x="990600" y="3695700"/>
            <a:ext cx="9812689" cy="52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64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5166172"/>
            <a:ext cx="6682610" cy="428262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134600" y="1333045"/>
            <a:ext cx="6499894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65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ارزیابی صورت گرفته</a:t>
            </a:r>
            <a:endParaRPr lang="en-US" sz="65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7626" t="35926" r="64582" b="58889"/>
          <a:stretch/>
        </p:blipFill>
        <p:spPr>
          <a:xfrm>
            <a:off x="11658600" y="4316159"/>
            <a:ext cx="5181600" cy="849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9821" t="46669" r="61846" b="47140"/>
          <a:stretch/>
        </p:blipFill>
        <p:spPr>
          <a:xfrm>
            <a:off x="11658600" y="3401760"/>
            <a:ext cx="51816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7237" r="16563"/>
          <a:stretch/>
        </p:blipFill>
        <p:spPr>
          <a:xfrm>
            <a:off x="897362" y="3581400"/>
            <a:ext cx="9946028" cy="5867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221200" y="2622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389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34600" y="876300"/>
            <a:ext cx="6499894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65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نمونه خروجی‌ها</a:t>
            </a:r>
            <a:endParaRPr lang="en-US" sz="65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84" t="6296" r="42082" b="12222"/>
          <a:stretch/>
        </p:blipFill>
        <p:spPr>
          <a:xfrm>
            <a:off x="1828800" y="2857500"/>
            <a:ext cx="8077200" cy="6630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9" t="7407" r="46970" b="9091"/>
          <a:stretch/>
        </p:blipFill>
        <p:spPr>
          <a:xfrm>
            <a:off x="10972800" y="2857500"/>
            <a:ext cx="5257800" cy="66527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64050" y="25274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8310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61937" y="5260937"/>
            <a:ext cx="3997363" cy="3997363"/>
            <a:chOff x="0" y="0"/>
            <a:chExt cx="5329817" cy="532981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l="16666" r="16666"/>
            <a:stretch>
              <a:fillRect/>
            </a:stretch>
          </p:blipFill>
          <p:spPr>
            <a:xfrm>
              <a:off x="0" y="0"/>
              <a:ext cx="5329817" cy="5329817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1219200" y="1638300"/>
            <a:ext cx="6031324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9100"/>
              </a:lnSpc>
            </a:pPr>
            <a:r>
              <a:rPr lang="fa-IR" sz="7200" b="1" dirty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تشخیص نوع </a:t>
            </a:r>
            <a:r>
              <a:rPr lang="fa-IR" sz="72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گل</a:t>
            </a:r>
            <a:endParaRPr lang="fa-IR" sz="72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8" b="16303"/>
          <a:stretch/>
        </p:blipFill>
        <p:spPr>
          <a:xfrm>
            <a:off x="8974682" y="5230793"/>
            <a:ext cx="8284617" cy="4103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742" y="1059543"/>
            <a:ext cx="3931558" cy="3931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b="8434"/>
          <a:stretch/>
        </p:blipFill>
        <p:spPr>
          <a:xfrm>
            <a:off x="8991600" y="1053335"/>
            <a:ext cx="4182174" cy="39377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4614" y="4140771"/>
            <a:ext cx="6845798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هدف </a:t>
            </a: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مدل طراحی شده</a:t>
            </a:r>
            <a:endParaRPr lang="en-US" sz="5400" b="1" dirty="0" smtClean="0">
              <a:solidFill>
                <a:schemeClr val="accent3"/>
              </a:solidFill>
              <a:latin typeface="Open Sans"/>
              <a:ea typeface="Open Sans"/>
              <a:cs typeface="B Nazanin" panose="00000400000000000000" pitchFamily="2" charset="-78"/>
              <a:sym typeface="Open Sans"/>
            </a:endParaRP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مجموعه داده مورد استفاده</a:t>
            </a: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ارزیابی صورت گرفته</a:t>
            </a: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نمونه خروجی‌ها</a:t>
            </a:r>
            <a:endParaRPr lang="en-US" sz="5400" b="1" dirty="0">
              <a:solidFill>
                <a:schemeClr val="accent3"/>
              </a:solidFill>
              <a:latin typeface="Open Sans"/>
              <a:ea typeface="Open Sans"/>
              <a:cs typeface="B Nazanin" panose="00000400000000000000" pitchFamily="2" charset="-78"/>
              <a:sym typeface="Open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33899" y="22863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2408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0" y="1257300"/>
            <a:ext cx="899562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7200" b="1" dirty="0">
                <a:solidFill>
                  <a:srgbClr val="6BC83F"/>
                </a:solidFill>
                <a:latin typeface="Montserrat Bold"/>
                <a:ea typeface="Montserrat Bold"/>
                <a:sym typeface="Montserrat Bold"/>
              </a:rPr>
              <a:t>مجموعه داده مورد استفاده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32971" y="3418114"/>
            <a:ext cx="3204422" cy="373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معرفی</a:t>
            </a:r>
          </a:p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ویژگی‌ها</a:t>
            </a:r>
          </a:p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مزایا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21200" y="22863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4418" y="9419144"/>
            <a:ext cx="12082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https://www.kaggle.com/datasets/yousefmohamed20/oxford-102-flower-dataset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8" y="2296046"/>
            <a:ext cx="5933384" cy="68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02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75" y="4762500"/>
            <a:ext cx="7642893" cy="45239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1" y="4762500"/>
            <a:ext cx="7642894" cy="4588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34600" y="1333045"/>
            <a:ext cx="6499894" cy="10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72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ارزیابی صورت گرفته</a:t>
            </a:r>
            <a:endParaRPr lang="en-US" sz="72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20416" t="47037" r="25000" b="47037"/>
          <a:stretch/>
        </p:blipFill>
        <p:spPr>
          <a:xfrm>
            <a:off x="1272675" y="3420106"/>
            <a:ext cx="15742820" cy="9613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221200" y="2622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7858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34600" y="1055914"/>
            <a:ext cx="6499894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65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نمونه خروجی‌ها</a:t>
            </a:r>
            <a:endParaRPr lang="en-US" sz="65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89" t="7037" r="33334" b="10000"/>
          <a:stretch/>
        </p:blipFill>
        <p:spPr>
          <a:xfrm>
            <a:off x="7720063" y="3162300"/>
            <a:ext cx="8586737" cy="6064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12870" r="69234" b="57949"/>
          <a:stretch/>
        </p:blipFill>
        <p:spPr>
          <a:xfrm>
            <a:off x="1861634" y="3162299"/>
            <a:ext cx="4587162" cy="60643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221200" y="2622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03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1891468" cy="10287000"/>
            <a:chOff x="-8528709" y="0"/>
            <a:chExt cx="1585529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1491" r="11491"/>
            <a:stretch>
              <a:fillRect/>
            </a:stretch>
          </p:blipFill>
          <p:spPr>
            <a:xfrm flipH="1">
              <a:off x="-8528709" y="0"/>
              <a:ext cx="1585529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772400" y="2705100"/>
            <a:ext cx="8647545" cy="3821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14909"/>
              </a:lnSpc>
            </a:pPr>
            <a:r>
              <a:rPr lang="fa-IR" sz="1537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با تشکر</a:t>
            </a:r>
            <a:r>
              <a:rPr lang="en-US" sz="1537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/>
            </a:r>
            <a:br>
              <a:rPr lang="en-US" sz="1537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</a:br>
            <a:r>
              <a:rPr lang="fa-IR" sz="1537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 از توجه شما</a:t>
            </a:r>
            <a:endParaRPr lang="en-US" sz="1537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9108" y="1028700"/>
            <a:ext cx="8104892" cy="9258300"/>
            <a:chOff x="0" y="0"/>
            <a:chExt cx="10806523" cy="123444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6229" r="6229"/>
            <a:stretch>
              <a:fillRect/>
            </a:stretch>
          </p:blipFill>
          <p:spPr>
            <a:xfrm>
              <a:off x="0" y="0"/>
              <a:ext cx="10806523" cy="123444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1125200" y="1714500"/>
            <a:ext cx="5338646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fa-IR" sz="96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درباره پروژه</a:t>
            </a:r>
            <a:endParaRPr lang="en-US" sz="96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66512" y="4152900"/>
            <a:ext cx="7696200" cy="5293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 rtl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4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تشخیص آسیب گیاه و ارائه راه حل</a:t>
            </a:r>
          </a:p>
          <a:p>
            <a:pPr marL="571500" indent="-571500" algn="r" rtl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4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تشخیص نوع میوه و نمایش قیمت روز</a:t>
            </a:r>
          </a:p>
          <a:p>
            <a:pPr marL="571500" indent="-571500" algn="r" rtl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4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تشخیص نوع گل</a:t>
            </a:r>
          </a:p>
          <a:p>
            <a:pPr marL="571500" indent="-571500" algn="r" rtl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Open Sans"/>
              <a:ea typeface="Open Sans"/>
              <a:cs typeface="B Nazanin" panose="00000400000000000000" pitchFamily="2" charset="-78"/>
              <a:sym typeface="Ope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97400" y="26223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61937" y="5260937"/>
            <a:ext cx="3997363" cy="3997363"/>
            <a:chOff x="0" y="0"/>
            <a:chExt cx="5329817" cy="532981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l="16666" r="16666"/>
            <a:stretch>
              <a:fillRect/>
            </a:stretch>
          </p:blipFill>
          <p:spPr>
            <a:xfrm>
              <a:off x="0" y="0"/>
              <a:ext cx="5329817" cy="5329817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891676" y="1257300"/>
            <a:ext cx="6358848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9100"/>
              </a:lnSpc>
            </a:pPr>
            <a:r>
              <a:rPr lang="fa-IR" sz="72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تشخیص آسیب گیاه و ارائه راه حل</a:t>
            </a:r>
            <a:endParaRPr lang="en-US" sz="72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8201" y="3591272"/>
            <a:ext cx="6845798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هدف </a:t>
            </a: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مدل طراحی شده</a:t>
            </a:r>
            <a:endParaRPr lang="en-US" sz="5400" b="1" dirty="0" smtClean="0">
              <a:solidFill>
                <a:schemeClr val="accent3"/>
              </a:solidFill>
              <a:latin typeface="Open Sans"/>
              <a:ea typeface="Open Sans"/>
              <a:cs typeface="B Nazanin" panose="00000400000000000000" pitchFamily="2" charset="-78"/>
              <a:sym typeface="Open Sans"/>
            </a:endParaRP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مجموعه داده مورد استفاده</a:t>
            </a:r>
            <a:endParaRPr lang="en-US" sz="5400" b="1" dirty="0" smtClean="0">
              <a:solidFill>
                <a:schemeClr val="accent3"/>
              </a:solidFill>
              <a:latin typeface="Open Sans"/>
              <a:ea typeface="Open Sans"/>
              <a:cs typeface="B Nazanin" panose="00000400000000000000" pitchFamily="2" charset="-78"/>
              <a:sym typeface="Open Sans"/>
            </a:endParaRP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مراجع راه‌حل‌ها</a:t>
            </a: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ارزیابی صورت گرفته</a:t>
            </a: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نمونه خروجی‌ها</a:t>
            </a:r>
            <a:endParaRPr lang="en-US" sz="5400" b="1" dirty="0">
              <a:solidFill>
                <a:schemeClr val="accent3"/>
              </a:solidFill>
              <a:latin typeface="Open Sans"/>
              <a:ea typeface="Open Sans"/>
              <a:cs typeface="B Nazanin" panose="00000400000000000000" pitchFamily="2" charset="-78"/>
              <a:sym typeface="Open San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r="25345"/>
          <a:stretch/>
        </p:blipFill>
        <p:spPr>
          <a:xfrm>
            <a:off x="13258800" y="5260937"/>
            <a:ext cx="4000500" cy="39973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9"/>
          <a:stretch/>
        </p:blipFill>
        <p:spPr>
          <a:xfrm rot="5400000" flipH="1">
            <a:off x="13308990" y="1012356"/>
            <a:ext cx="3962401" cy="39950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" b="18999"/>
          <a:stretch/>
        </p:blipFill>
        <p:spPr>
          <a:xfrm rot="16200000">
            <a:off x="6892121" y="3128181"/>
            <a:ext cx="8229598" cy="40306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297400" y="26223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668000" y="1257300"/>
            <a:ext cx="5947622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7200" b="1" dirty="0" smtClean="0">
                <a:solidFill>
                  <a:srgbClr val="6BC83F"/>
                </a:solidFill>
                <a:latin typeface="Montserrat Bold"/>
                <a:ea typeface="Montserrat Bold"/>
                <a:sym typeface="Montserrat Bold"/>
              </a:rPr>
              <a:t>معرفی مدل</a:t>
            </a:r>
            <a:endParaRPr lang="en-US" sz="7200" b="1" dirty="0" smtClean="0">
              <a:solidFill>
                <a:srgbClr val="6BC83F"/>
              </a:solidFill>
              <a:latin typeface="Montserrat Bold"/>
              <a:ea typeface="Montserrat Bold"/>
              <a:sym typeface="Montserrat Bold"/>
            </a:endParaRPr>
          </a:p>
          <a:p>
            <a:pPr algn="r" rtl="1">
              <a:lnSpc>
                <a:spcPts val="8060"/>
              </a:lnSpc>
            </a:pPr>
            <a:r>
              <a:rPr lang="fa-IR" sz="7200" b="1" dirty="0" smtClean="0">
                <a:solidFill>
                  <a:srgbClr val="6BC83F"/>
                </a:solidFill>
                <a:latin typeface="Montserrat Bold"/>
                <a:ea typeface="Montserrat Bold"/>
                <a:sym typeface="Montserrat Bold"/>
              </a:rPr>
              <a:t> </a:t>
            </a:r>
            <a:r>
              <a:rPr lang="en-US" sz="7200" b="1" dirty="0" smtClean="0">
                <a:solidFill>
                  <a:srgbClr val="6BC83F"/>
                </a:solidFill>
                <a:latin typeface="Montserrat Bold"/>
                <a:ea typeface="Montserrat Bold"/>
                <a:sym typeface="Montserrat Bold"/>
              </a:rPr>
              <a:t>  </a:t>
            </a:r>
            <a:r>
              <a:rPr lang="fa-IR" sz="7200" b="1" dirty="0" smtClean="0">
                <a:solidFill>
                  <a:srgbClr val="6BC83F"/>
                </a:solidFill>
                <a:latin typeface="Montserrat Bold"/>
                <a:ea typeface="Montserrat Bold"/>
                <a:sym typeface="Montserrat Bold"/>
              </a:rPr>
              <a:t> </a:t>
            </a:r>
            <a:r>
              <a:rPr lang="en-US" sz="7200" b="1" dirty="0" smtClean="0">
                <a:solidFill>
                  <a:srgbClr val="6BC83F"/>
                </a:solidFill>
                <a:latin typeface="Montserrat Bold"/>
                <a:ea typeface="Montserrat Bold"/>
                <a:sym typeface="Montserrat Bold"/>
              </a:rPr>
              <a:t>ResNet18</a:t>
            </a:r>
            <a:r>
              <a:rPr lang="fa-IR" sz="7200" b="1" dirty="0" smtClean="0">
                <a:solidFill>
                  <a:srgbClr val="6BC83F"/>
                </a:solidFill>
                <a:latin typeface="Montserrat Bold"/>
                <a:ea typeface="Montserrat Bold"/>
                <a:sym typeface="Montserrat Bold"/>
              </a:rPr>
              <a:t> </a:t>
            </a:r>
            <a:endParaRPr lang="en-US" sz="7200" b="1" dirty="0">
              <a:solidFill>
                <a:srgbClr val="6BC83F"/>
              </a:solidFill>
              <a:latin typeface="Montserrat Bold"/>
              <a:ea typeface="Montserrat Bold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509778" y="4152900"/>
            <a:ext cx="6105844" cy="488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تاریخچه</a:t>
            </a:r>
          </a:p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معماری </a:t>
            </a:r>
          </a:p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کاربردها</a:t>
            </a:r>
          </a:p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مزایا و محدودیت‌ها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b="5431"/>
          <a:stretch/>
        </p:blipFill>
        <p:spPr>
          <a:xfrm>
            <a:off x="891675" y="4152900"/>
            <a:ext cx="10058401" cy="5105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43000" y="7872103"/>
            <a:ext cx="25908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297400" y="26223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20000" y="1257300"/>
            <a:ext cx="899562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7200" b="1" dirty="0">
                <a:solidFill>
                  <a:srgbClr val="6BC83F"/>
                </a:solidFill>
                <a:latin typeface="Montserrat Bold"/>
                <a:ea typeface="Montserrat Bold"/>
                <a:sym typeface="Montserrat Bold"/>
              </a:rPr>
              <a:t>مجموعه داده مورد استفاده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32971" y="3418114"/>
            <a:ext cx="3204422" cy="373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معرفی</a:t>
            </a:r>
          </a:p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ویژگی‌ها</a:t>
            </a:r>
          </a:p>
          <a:p>
            <a:pPr marL="571500" indent="-571500" algn="r" rt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مزایا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97400" y="26223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4418" y="9419144"/>
            <a:ext cx="10902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https://www.kaggle.com/datasets/vipoooool/new-plant-diseases-dataset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75" y="1585824"/>
            <a:ext cx="2893389" cy="76673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396" y="1585823"/>
            <a:ext cx="2835226" cy="76673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094" y="3418114"/>
            <a:ext cx="5973106" cy="583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135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1028700"/>
            <a:ext cx="6701137" cy="8229600"/>
            <a:chOff x="0" y="0"/>
            <a:chExt cx="8934850" cy="109728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t="9012" b="9012"/>
            <a:stretch>
              <a:fillRect/>
            </a:stretch>
          </p:blipFill>
          <p:spPr>
            <a:xfrm>
              <a:off x="0" y="0"/>
              <a:ext cx="8934850" cy="109728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9584146" y="1435242"/>
            <a:ext cx="5615664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100"/>
              </a:lnSpc>
            </a:pPr>
            <a:r>
              <a:rPr lang="fa-IR" sz="7200" b="1" dirty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مراجع راه‌حل‌ها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620000" y="3122898"/>
            <a:ext cx="688588" cy="68858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20000" y="3266828"/>
            <a:ext cx="688588" cy="353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sz="202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2224" y="3090620"/>
            <a:ext cx="87937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spcBef>
                <a:spcPct val="0"/>
              </a:spcBef>
            </a:pP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and Agriculture Organization (FAO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>
              <a:spcBef>
                <a:spcPct val="0"/>
              </a:spcBef>
            </a:pP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فائو </a:t>
            </a: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سازمانی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جهانی در زمینه کشاورزی پایدار، </a:t>
            </a: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شیوه‌های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مدیریت آفات و </a:t>
            </a: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بیماری‌ها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ارائه می دهد.</a:t>
            </a:r>
            <a:endParaRPr lang="en-US" sz="2000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ea typeface="Open Sans"/>
              <a:cs typeface="B Nazanin" panose="00000400000000000000" pitchFamily="2" charset="-78"/>
              <a:sym typeface="Open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620000" y="4173464"/>
            <a:ext cx="688588" cy="68858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620000" y="4317394"/>
            <a:ext cx="688588" cy="353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sz="202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605486" y="5235670"/>
            <a:ext cx="688588" cy="68858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605486" y="5379601"/>
            <a:ext cx="688588" cy="353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sz="202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605486" y="6326704"/>
            <a:ext cx="688588" cy="68858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605486" y="6470635"/>
            <a:ext cx="688588" cy="353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sz="202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54" name="Group 24"/>
          <p:cNvGrpSpPr/>
          <p:nvPr/>
        </p:nvGrpSpPr>
        <p:grpSpPr>
          <a:xfrm>
            <a:off x="7605486" y="7417738"/>
            <a:ext cx="688588" cy="688588"/>
            <a:chOff x="0" y="0"/>
            <a:chExt cx="812800" cy="812800"/>
          </a:xfrm>
        </p:grpSpPr>
        <p:sp>
          <p:nvSpPr>
            <p:cNvPr id="5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27"/>
          <p:cNvSpPr txBox="1"/>
          <p:nvPr/>
        </p:nvSpPr>
        <p:spPr>
          <a:xfrm>
            <a:off x="7605486" y="7561669"/>
            <a:ext cx="688588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sz="2028" b="1" dirty="0" smtClean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  <a:endParaRPr lang="en-US" sz="2028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59" name="Group 29"/>
          <p:cNvGrpSpPr/>
          <p:nvPr/>
        </p:nvGrpSpPr>
        <p:grpSpPr>
          <a:xfrm>
            <a:off x="7605486" y="8508772"/>
            <a:ext cx="688588" cy="688588"/>
            <a:chOff x="0" y="0"/>
            <a:chExt cx="812800" cy="812800"/>
          </a:xfrm>
        </p:grpSpPr>
        <p:sp>
          <p:nvSpPr>
            <p:cNvPr id="6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6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32"/>
          <p:cNvSpPr txBox="1"/>
          <p:nvPr/>
        </p:nvSpPr>
        <p:spPr>
          <a:xfrm>
            <a:off x="7605486" y="8652703"/>
            <a:ext cx="688588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  <a:spcBef>
                <a:spcPct val="0"/>
              </a:spcBef>
            </a:pPr>
            <a:r>
              <a:rPr lang="en-US" sz="2028" b="1" dirty="0" smtClean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  <a:endParaRPr lang="en-US" sz="2028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5" name="TextBox 18"/>
          <p:cNvSpPr txBox="1"/>
          <p:nvPr/>
        </p:nvSpPr>
        <p:spPr>
          <a:xfrm>
            <a:off x="8714081" y="5232986"/>
            <a:ext cx="9174776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spcBef>
                <a:spcPct val="0"/>
              </a:spcBef>
            </a:pPr>
            <a:r>
              <a:rPr 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California Agriculture and Natural Resources (UCANR</a:t>
            </a:r>
            <a:r>
              <a:rPr 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 rtl="1">
              <a:spcBef>
                <a:spcPct val="0"/>
              </a:spcBef>
            </a:pPr>
            <a:r>
              <a:rPr lang="fa-IR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       </a:t>
            </a:r>
            <a:r>
              <a:rPr lang="fa-IR" sz="19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دستورالعمل </a:t>
            </a:r>
            <a:r>
              <a:rPr lang="fa-IR" sz="19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های دقیق مدیریت یکپارچه آفات </a:t>
            </a:r>
            <a:r>
              <a:rPr lang="en-US" sz="19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 IPM</a:t>
            </a:r>
            <a:r>
              <a:rPr lang="fa-IR" sz="19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را </a:t>
            </a:r>
            <a:r>
              <a:rPr lang="fa-IR" sz="19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برای طیف گسترده ای از بیماری های گیاهی ارائه می دهد.</a:t>
            </a:r>
            <a:endParaRPr lang="en-US" sz="1900" dirty="0" smtClean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ea typeface="Open Sans"/>
              <a:cs typeface="B Nazanin" panose="00000400000000000000" pitchFamily="2" charset="-78"/>
              <a:sym typeface="Open Sans"/>
            </a:endParaRPr>
          </a:p>
        </p:txBody>
      </p:sp>
      <p:sp>
        <p:nvSpPr>
          <p:cNvPr id="96" name="TextBox 18"/>
          <p:cNvSpPr txBox="1"/>
          <p:nvPr/>
        </p:nvSpPr>
        <p:spPr>
          <a:xfrm>
            <a:off x="8732224" y="4173464"/>
            <a:ext cx="87937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spcBef>
                <a:spcPct val="0"/>
              </a:spcBef>
            </a:pP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</a:t>
            </a:r>
            <a:r>
              <a:rPr lang="en-US" sz="28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Phytopathological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 (APS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>
              <a:spcBef>
                <a:spcPct val="0"/>
              </a:spcBef>
            </a:pP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راهنمایی‌های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علمی و </a:t>
            </a: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توصیه‌های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تحقیقاتی را برای کنترل </a:t>
            </a: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بیماری‌های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گیاهی ارائه می دهد.</a:t>
            </a:r>
            <a:endParaRPr lang="en-US" sz="2000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ea typeface="Open Sans"/>
              <a:cs typeface="B Nazanin" panose="00000400000000000000" pitchFamily="2" charset="-78"/>
              <a:sym typeface="Open Sans"/>
            </a:endParaRPr>
          </a:p>
        </p:txBody>
      </p:sp>
      <p:sp>
        <p:nvSpPr>
          <p:cNvPr id="97" name="TextBox 18"/>
          <p:cNvSpPr txBox="1"/>
          <p:nvPr/>
        </p:nvSpPr>
        <p:spPr>
          <a:xfrm>
            <a:off x="8706824" y="8508772"/>
            <a:ext cx="87937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spcBef>
                <a:spcPct val="0"/>
              </a:spcBef>
            </a:pP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Illinois 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lang="fa-IR" sz="2800" dirty="0" smtClean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ct val="0"/>
              </a:spcBef>
            </a:pP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توصیه‌هایی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برای مدیریت </a:t>
            </a: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بیماری‌های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رایج در </a:t>
            </a: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میوه‌ها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، سبزیجات و محصولات زراعی ارائه می دهد.</a:t>
            </a:r>
            <a:endParaRPr lang="en-US" sz="2000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ea typeface="Open Sans"/>
              <a:cs typeface="B Nazanin" panose="00000400000000000000" pitchFamily="2" charset="-78"/>
              <a:sym typeface="Open Sans"/>
            </a:endParaRPr>
          </a:p>
        </p:txBody>
      </p:sp>
      <p:sp>
        <p:nvSpPr>
          <p:cNvPr id="98" name="TextBox 18"/>
          <p:cNvSpPr txBox="1"/>
          <p:nvPr/>
        </p:nvSpPr>
        <p:spPr>
          <a:xfrm>
            <a:off x="8714081" y="7417738"/>
            <a:ext cx="87937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spcBef>
                <a:spcPct val="0"/>
              </a:spcBef>
            </a:pP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Cornell University Cooperative 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lang="fa-IR" sz="2800" dirty="0" smtClean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ct val="0"/>
              </a:spcBef>
            </a:pP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راهنماهای مراقبتی،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بخصوص در زمینه بیماری‌های قارچی ارائه می دهد.</a:t>
            </a:r>
          </a:p>
        </p:txBody>
      </p:sp>
      <p:sp>
        <p:nvSpPr>
          <p:cNvPr id="99" name="TextBox 18"/>
          <p:cNvSpPr txBox="1"/>
          <p:nvPr/>
        </p:nvSpPr>
        <p:spPr>
          <a:xfrm>
            <a:off x="8714081" y="6326704"/>
            <a:ext cx="87937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spcBef>
                <a:spcPct val="0"/>
              </a:spcBef>
            </a:pP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Carolina State University Cooperative 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lang="fa-IR" sz="2800" dirty="0" smtClean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ct val="0"/>
              </a:spcBef>
            </a:pP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روش‌های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دقیق کنترل </a:t>
            </a:r>
            <a:r>
              <a:rPr lang="fa-IR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بیماری، بخصوص در زمینه بیماری‌های قارچی </a:t>
            </a:r>
            <a:r>
              <a:rPr lang="fa-I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Open Sans"/>
                <a:cs typeface="B Nazanin" panose="00000400000000000000" pitchFamily="2" charset="-78"/>
                <a:sym typeface="Open Sans"/>
              </a:rPr>
              <a:t>ارائه می دهد.</a:t>
            </a:r>
            <a:endParaRPr lang="en-US" sz="2000" dirty="0">
              <a:solidFill>
                <a:schemeClr val="accent3">
                  <a:lumMod val="40000"/>
                  <a:lumOff val="60000"/>
                </a:schemeClr>
              </a:solidFill>
              <a:latin typeface="Arial" panose="020B0604020202020204" pitchFamily="34" charset="0"/>
              <a:ea typeface="Open Sans"/>
              <a:cs typeface="B Nazanin" panose="00000400000000000000" pitchFamily="2" charset="-78"/>
              <a:sym typeface="Open San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7297400" y="26223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517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34600" y="1333045"/>
            <a:ext cx="6499894" cy="1056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72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ارزیابی صورت گرفته</a:t>
            </a:r>
            <a:endParaRPr lang="en-US" sz="72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0000" t="61111" r="60000" b="27037"/>
          <a:stretch/>
        </p:blipFill>
        <p:spPr>
          <a:xfrm>
            <a:off x="1272675" y="2781300"/>
            <a:ext cx="4974588" cy="1658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762500"/>
            <a:ext cx="7642894" cy="4557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75" y="4762501"/>
            <a:ext cx="7642893" cy="45571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297400" y="26223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11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34600" y="1333045"/>
            <a:ext cx="6499894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060"/>
              </a:lnSpc>
            </a:pPr>
            <a:r>
              <a:rPr lang="fa-IR" sz="6500" b="1" dirty="0" smtClean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نمونه خروجی‌ها</a:t>
            </a:r>
            <a:endParaRPr lang="en-US" sz="6500" b="1" dirty="0">
              <a:solidFill>
                <a:srgbClr val="6BC83F"/>
              </a:solidFill>
              <a:latin typeface="Montserrat Bold"/>
              <a:ea typeface="Montserrat Bold"/>
              <a:cs typeface="B Nazanin" panose="00000400000000000000" pitchFamily="2" charset="-78"/>
              <a:sym typeface="Montserrat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11030" r="22727" b="22976"/>
          <a:stretch/>
        </p:blipFill>
        <p:spPr>
          <a:xfrm>
            <a:off x="609600" y="3162300"/>
            <a:ext cx="8436429" cy="590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" r="28788" b="6815"/>
          <a:stretch/>
        </p:blipFill>
        <p:spPr>
          <a:xfrm>
            <a:off x="9296400" y="3165143"/>
            <a:ext cx="8285328" cy="5905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297400" y="26223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0450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554" y="452140"/>
            <a:ext cx="514121" cy="219670"/>
          </a:xfrm>
          <a:custGeom>
            <a:avLst/>
            <a:gdLst/>
            <a:ahLst/>
            <a:cxnLst/>
            <a:rect l="l" t="t" r="r" b="b"/>
            <a:pathLst>
              <a:path w="514121" h="219670">
                <a:moveTo>
                  <a:pt x="0" y="0"/>
                </a:moveTo>
                <a:lnTo>
                  <a:pt x="514121" y="0"/>
                </a:lnTo>
                <a:lnTo>
                  <a:pt x="514121" y="219670"/>
                </a:lnTo>
                <a:lnTo>
                  <a:pt x="0" y="219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BC83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61937" y="5260937"/>
            <a:ext cx="3997363" cy="3997363"/>
            <a:chOff x="0" y="0"/>
            <a:chExt cx="5329817" cy="532981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l="16666" r="16666"/>
            <a:stretch>
              <a:fillRect/>
            </a:stretch>
          </p:blipFill>
          <p:spPr>
            <a:xfrm>
              <a:off x="0" y="0"/>
              <a:ext cx="5329817" cy="5329817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1219200" y="1257300"/>
            <a:ext cx="6031324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9100"/>
              </a:lnSpc>
            </a:pPr>
            <a:r>
              <a:rPr lang="fa-IR" sz="7200" b="1" dirty="0">
                <a:solidFill>
                  <a:srgbClr val="6BC83F"/>
                </a:solidFill>
                <a:latin typeface="Montserrat Bold"/>
                <a:ea typeface="Montserrat Bold"/>
                <a:cs typeface="B Nazanin" panose="00000400000000000000" pitchFamily="2" charset="-78"/>
                <a:sym typeface="Montserrat Bold"/>
              </a:rPr>
              <a:t>تشخیص نوع میوه و نمایش قیمت روز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r="25345"/>
          <a:stretch/>
        </p:blipFill>
        <p:spPr>
          <a:xfrm>
            <a:off x="13258800" y="5260937"/>
            <a:ext cx="4000500" cy="3997363"/>
          </a:xfrm>
          <a:prstGeom prst="rect">
            <a:avLst/>
          </a:prstGeom>
        </p:spPr>
      </p:pic>
      <p:pic>
        <p:nvPicPr>
          <p:cNvPr id="1026" name="Picture 2" descr="4,500+ Fruit Market With Price Tag Stock Photos, Pictures &amp; Royalty-Free  Images - i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9236"/>
          <a:stretch/>
        </p:blipFill>
        <p:spPr bwMode="auto">
          <a:xfrm>
            <a:off x="9022076" y="1053335"/>
            <a:ext cx="8270735" cy="393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230793"/>
            <a:ext cx="8267700" cy="40576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4614" y="4140771"/>
            <a:ext cx="6845798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هدف </a:t>
            </a: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مدل طراحی شده</a:t>
            </a:r>
            <a:endParaRPr lang="en-US" sz="5400" b="1" dirty="0" smtClean="0">
              <a:solidFill>
                <a:schemeClr val="accent3"/>
              </a:solidFill>
              <a:latin typeface="Open Sans"/>
              <a:ea typeface="Open Sans"/>
              <a:cs typeface="B Nazanin" panose="00000400000000000000" pitchFamily="2" charset="-78"/>
              <a:sym typeface="Open Sans"/>
            </a:endParaRP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مجموعه داده مورد استفاده</a:t>
            </a: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ارزیابی صورت گرفته</a:t>
            </a:r>
          </a:p>
          <a:p>
            <a:pPr marL="571500" indent="-571500" algn="r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a-IR" sz="5400" b="1" dirty="0" smtClean="0">
                <a:solidFill>
                  <a:schemeClr val="accent3"/>
                </a:solidFill>
                <a:latin typeface="Open Sans"/>
                <a:ea typeface="Open Sans"/>
                <a:cs typeface="B Nazanin" panose="00000400000000000000" pitchFamily="2" charset="-78"/>
                <a:sym typeface="Open Sans"/>
              </a:rPr>
              <a:t>نمونه خروجی‌ها</a:t>
            </a:r>
            <a:endParaRPr lang="en-US" sz="5400" b="1" dirty="0">
              <a:solidFill>
                <a:schemeClr val="accent3"/>
              </a:solidFill>
              <a:latin typeface="Open Sans"/>
              <a:ea typeface="Open Sans"/>
              <a:cs typeface="B Nazanin" panose="00000400000000000000" pitchFamily="2" charset="-78"/>
              <a:sym typeface="Open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97400" y="26223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/15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63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333</Words>
  <Application>Microsoft Office PowerPoint</Application>
  <PresentationFormat>Custom</PresentationFormat>
  <Paragraphs>95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Open Sans</vt:lpstr>
      <vt:lpstr>Montserrat Bold</vt:lpstr>
      <vt:lpstr>B Nazanin</vt:lpstr>
      <vt:lpstr>Open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dc:creator>Amin</dc:creator>
  <cp:lastModifiedBy>kara</cp:lastModifiedBy>
  <cp:revision>40</cp:revision>
  <dcterms:created xsi:type="dcterms:W3CDTF">2006-08-16T00:00:00Z</dcterms:created>
  <dcterms:modified xsi:type="dcterms:W3CDTF">2025-01-25T18:14:45Z</dcterms:modified>
  <dc:identifier>DAGbKF-fegE</dc:identifier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